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5" r:id="rId5"/>
    <p:sldId id="266" r:id="rId6"/>
    <p:sldId id="267" r:id="rId7"/>
    <p:sldId id="272" r:id="rId8"/>
    <p:sldId id="257" r:id="rId9"/>
    <p:sldId id="258" r:id="rId10"/>
    <p:sldId id="259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7F9B-DA31-4FFA-8996-1EA70F5103EB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2497-7802-43F5-B427-4FBFC8AA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2c5b2a96e63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214942" y="3786190"/>
            <a:ext cx="392905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solidFill>
                  <a:srgbClr val="003366"/>
                </a:solidFill>
                <a:latin typeface="Verdana" pitchFamily="34" charset="0"/>
                <a:cs typeface="Arial" charset="0"/>
              </a:rPr>
              <a:t>Скажи себе:</a:t>
            </a:r>
            <a:r>
              <a:rPr lang="ru-RU" sz="1600" b="1" dirty="0" smtClean="0">
                <a:solidFill>
                  <a:srgbClr val="003366"/>
                </a:solidFill>
                <a:latin typeface="Verdana" pitchFamily="34" charset="0"/>
                <a:cs typeface="Arial" charset="0"/>
              </a:rPr>
              <a:t> </a:t>
            </a:r>
          </a:p>
          <a:p>
            <a:endParaRPr lang="ru-RU" sz="1600" b="1" dirty="0" smtClean="0">
              <a:solidFill>
                <a:srgbClr val="003366"/>
              </a:solidFill>
              <a:latin typeface="Verdana" pitchFamily="34" charset="0"/>
              <a:cs typeface="Arial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«Я выбираю</a:t>
            </a:r>
          </a:p>
          <a:p>
            <a:endParaRPr lang="ru-RU" b="1" dirty="0" smtClean="0">
              <a:solidFill>
                <a:srgbClr val="FF0000"/>
              </a:solidFill>
              <a:latin typeface="Verdana" pitchFamily="34" charset="0"/>
              <a:cs typeface="Arial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здоровье, я выбираю </a:t>
            </a:r>
          </a:p>
          <a:p>
            <a:endParaRPr lang="ru-RU" b="1" dirty="0" smtClean="0">
              <a:solidFill>
                <a:srgbClr val="FF0000"/>
              </a:solidFill>
              <a:latin typeface="Verdana" pitchFamily="34" charset="0"/>
              <a:cs typeface="Arial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здоровый образ жизни!»</a:t>
            </a:r>
            <a:r>
              <a:rPr lang="ru-RU" sz="1600" dirty="0" smtClean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 </a:t>
            </a:r>
            <a:endParaRPr lang="ru-RU" sz="1600" dirty="0">
              <a:solidFill>
                <a:srgbClr val="FF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214422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10" dirty="0" smtClean="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 здоровом теле ЗДОРОВЫЙ ДУХ!</a:t>
            </a:r>
            <a:endParaRPr lang="ru-RU" sz="5400" b="1" kern="10" dirty="0">
              <a:ln w="2222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6000768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Подготовила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Гребенникова Наталья Александровна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290" name="Picture 2" descr="http://www.arhcity.ru/data/115/zdor.jpg"/>
          <p:cNvPicPr>
            <a:picLocks noChangeAspect="1" noChangeArrowheads="1"/>
          </p:cNvPicPr>
          <p:nvPr/>
        </p:nvPicPr>
        <p:blipFill>
          <a:blip r:embed="rId3"/>
          <a:srcRect l="20723" t="1639" r="24013" b="10538"/>
          <a:stretch>
            <a:fillRect/>
          </a:stretch>
        </p:blipFill>
        <p:spPr bwMode="auto">
          <a:xfrm>
            <a:off x="142844" y="3143248"/>
            <a:ext cx="4000528" cy="35719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2c5b2a96e63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282" y="357166"/>
            <a:ext cx="892971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Дошкольная педагогика не может быть не игровой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Технологии сохранения и стимулирования здоровья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- Играя -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оздоравливать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- Играя - воспитывать, 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- Играя - развивать,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- Играя - обучать.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857365"/>
            <a:ext cx="9001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600CC"/>
                </a:solidFill>
              </a:rPr>
              <a:t>Цель</a:t>
            </a:r>
            <a:r>
              <a:rPr lang="ru-RU" dirty="0" smtClean="0">
                <a:solidFill>
                  <a:srgbClr val="6600CC"/>
                </a:solidFill>
              </a:rPr>
              <a:t>: сплочение </a:t>
            </a:r>
            <a:r>
              <a:rPr lang="ru-RU" dirty="0" smtClean="0">
                <a:solidFill>
                  <a:srgbClr val="6600CC"/>
                </a:solidFill>
              </a:rPr>
              <a:t>коллектива(в </a:t>
            </a:r>
            <a:r>
              <a:rPr lang="ru-RU" dirty="0" smtClean="0">
                <a:solidFill>
                  <a:srgbClr val="6600CC"/>
                </a:solidFill>
              </a:rPr>
              <a:t>каждой </a:t>
            </a:r>
            <a:r>
              <a:rPr lang="ru-RU" dirty="0" smtClean="0">
                <a:solidFill>
                  <a:srgbClr val="6600CC"/>
                </a:solidFill>
              </a:rPr>
              <a:t>игре </a:t>
            </a:r>
            <a:r>
              <a:rPr lang="ru-RU" dirty="0" smtClean="0">
                <a:solidFill>
                  <a:srgbClr val="6600CC"/>
                </a:solidFill>
              </a:rPr>
              <a:t>есть цель которой добиваются командой)</a:t>
            </a:r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2571744"/>
            <a:ext cx="335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CC"/>
                </a:solidFill>
              </a:rPr>
              <a:t>1. Упражнение </a:t>
            </a:r>
            <a:r>
              <a:rPr lang="ru-RU" b="1" dirty="0" smtClean="0">
                <a:solidFill>
                  <a:srgbClr val="6600CC"/>
                </a:solidFill>
              </a:rPr>
              <a:t>«Кто быстрее?» </a:t>
            </a:r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214414" y="3077765"/>
            <a:ext cx="32861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2. Упражнение «Сквозь кольцо»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350043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CC"/>
                </a:solidFill>
              </a:rPr>
              <a:t>     3. </a:t>
            </a:r>
            <a:r>
              <a:rPr lang="ru-RU" b="1" dirty="0" err="1" smtClean="0">
                <a:solidFill>
                  <a:srgbClr val="6600CC"/>
                </a:solidFill>
              </a:rPr>
              <a:t>Видеогимнастика</a:t>
            </a:r>
            <a:endParaRPr lang="ru-RU" b="1" dirty="0">
              <a:solidFill>
                <a:srgbClr val="66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7356" y="4071942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CC"/>
                </a:solidFill>
              </a:rPr>
              <a:t>Не надейся на Бога</a:t>
            </a:r>
            <a:endParaRPr lang="ru-RU" dirty="0" smtClean="0">
              <a:solidFill>
                <a:srgbClr val="6600CC"/>
              </a:solidFill>
            </a:endParaRPr>
          </a:p>
          <a:p>
            <a:r>
              <a:rPr lang="ru-RU" b="1" dirty="0" smtClean="0">
                <a:solidFill>
                  <a:srgbClr val="6600CC"/>
                </a:solidFill>
              </a:rPr>
              <a:t>И не верь чудесам,</a:t>
            </a:r>
            <a:endParaRPr lang="ru-RU" dirty="0" smtClean="0">
              <a:solidFill>
                <a:srgbClr val="6600CC"/>
              </a:solidFill>
            </a:endParaRPr>
          </a:p>
          <a:p>
            <a:r>
              <a:rPr lang="ru-RU" b="1" dirty="0" smtClean="0">
                <a:solidFill>
                  <a:srgbClr val="6600CC"/>
                </a:solidFill>
              </a:rPr>
              <a:t>Есть одна лишь подмога:</a:t>
            </a:r>
            <a:endParaRPr lang="ru-RU" dirty="0" smtClean="0">
              <a:solidFill>
                <a:srgbClr val="6600CC"/>
              </a:solidFill>
            </a:endParaRPr>
          </a:p>
          <a:p>
            <a:r>
              <a:rPr lang="ru-RU" b="1" dirty="0" smtClean="0">
                <a:solidFill>
                  <a:srgbClr val="6600CC"/>
                </a:solidFill>
              </a:rPr>
              <a:t>Помоги себе сам.</a:t>
            </a:r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5429264"/>
            <a:ext cx="2973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6600CC"/>
                </a:solidFill>
              </a:rPr>
              <a:t>4. Игра волшебная шкатулка</a:t>
            </a:r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48" y="6143644"/>
            <a:ext cx="147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6600CC"/>
                </a:solidFill>
              </a:rPr>
              <a:t>5. Игра цвета</a:t>
            </a:r>
            <a:endParaRPr lang="ru-RU" dirty="0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2c5b2a96e63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zdorovaya-zhizn.com/images/stories/statei/detskyi-s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04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2c5b2a96e63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34" y="428604"/>
            <a:ext cx="864396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Развивать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чувство коллективизма, чувство единства, сплоченности,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формировать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ответственность за свое здоровье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умения и желании заботиться о  здоровье,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 потребность в здоровом образе жизни и эмоциональном благополучии как о залоге успешности в своей деятельности.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1. Создать условия для сохранения и укрепления здоровья  педагогов.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 2. Поддерживать благоприятный психологический климат в детском саду.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               3. Сформировать у педагогов  позитивное отношение, искренность и открытость.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857364"/>
            <a:ext cx="2857520" cy="114300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dirty="0" smtClean="0"/>
              <a:t>Фиолетовый </a:t>
            </a:r>
            <a:r>
              <a:rPr lang="ru-RU" sz="1200" dirty="0" smtClean="0"/>
              <a:t>- соединяет эффект красного и синего цветов, угнетающее влияет на нервную систему, действует на сердце, легкие и кровеносные</a:t>
            </a:r>
          </a:p>
          <a:p>
            <a:r>
              <a:rPr lang="ru-RU" sz="1200" dirty="0" smtClean="0"/>
              <a:t>сосуды, увеличивая их органическую выносливость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1857364"/>
            <a:ext cx="2928958" cy="121444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/>
              <a:t>Коричневый </a:t>
            </a:r>
            <a:r>
              <a:rPr lang="ru-RU" sz="1200" dirty="0" smtClean="0"/>
              <a:t>- успокаивает, вызывает депрессию и печаль, усыпляет, притупляет эмоции. Чтобы коричневый цвет не вызывал депрессию, его нужно применять с добавлением желтого и оранжевого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1857364"/>
            <a:ext cx="2643206" cy="121444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dirty="0" smtClean="0"/>
              <a:t>Синий</a:t>
            </a:r>
            <a:r>
              <a:rPr lang="ru-RU" sz="1200" dirty="0" smtClean="0"/>
              <a:t>– успокаивающее действие переходит в угнетающее, способствует затормаживанию функций физиологических систем организма.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3429000"/>
            <a:ext cx="2786082" cy="14287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/>
              <a:t>Оранжевый</a:t>
            </a:r>
            <a:r>
              <a:rPr lang="ru-RU" sz="1200" dirty="0" smtClean="0"/>
              <a:t> – одновременно является и согревающим, и стимулирующим, то может в разных случаях и успокоить, и раздражать. Этот цвет улучшает пищеварение, ускоряет пульсацию крови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3429000"/>
            <a:ext cx="2928958" cy="14287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dirty="0" err="1" smtClean="0"/>
              <a:t>Голубой</a:t>
            </a:r>
            <a:r>
              <a:rPr lang="ru-RU" sz="1200" i="1" dirty="0" smtClean="0"/>
              <a:t> </a:t>
            </a:r>
            <a:r>
              <a:rPr lang="ru-RU" sz="1200" dirty="0" smtClean="0"/>
              <a:t>– снижает мускульное напряжение и кровяное давление, успокаивает пульс и снижает ритм дыхания. Он наиболее успокаивающий, вызывает чувство свежести.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5214950"/>
            <a:ext cx="2857520" cy="12858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dirty="0" smtClean="0"/>
              <a:t>Зелёный</a:t>
            </a:r>
            <a:r>
              <a:rPr lang="ru-RU" sz="1200" dirty="0" smtClean="0"/>
              <a:t> – уменьшает кровяное давление и расширяет капилляры. Успокаивает и облегчает невралгии и мигрени. Пробуждает в человеке терпение, на продолжительное время повышает двигательно-мускульную работоспособность.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5214950"/>
            <a:ext cx="2714644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</a:rPr>
              <a:t>Жёлтый</a:t>
            </a:r>
            <a:r>
              <a:rPr lang="ru-RU" sz="1100" dirty="0" smtClean="0">
                <a:solidFill>
                  <a:srgbClr val="002060"/>
                </a:solidFill>
              </a:rPr>
              <a:t> – тонизирующий, способствует мускульной деятельности, стимулирует зрение, а  следовательно, и нервы. Успокаивает слишком возбужденное состояние, стимулирует мозг, активирует умственную работу. Цвет хорошего настроения и веселья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5214950"/>
            <a:ext cx="2643206" cy="12858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dirty="0" smtClean="0"/>
              <a:t>Красный </a:t>
            </a:r>
            <a:r>
              <a:rPr lang="ru-RU" sz="1200" dirty="0" smtClean="0"/>
              <a:t>– проникающий, увеличивает мускульное  напряжение, а следовательно, кровяное давление и ритм дыхания. Стимулирует мозг, активизирует все функции организма. Цвет жизни и действия. 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42844" y="3286124"/>
            <a:ext cx="128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>
                <a:solidFill>
                  <a:srgbClr val="FF0000"/>
                </a:solidFill>
              </a:rPr>
              <a:t>Игра: «как цвет влияет на здоровье» </a:t>
            </a:r>
            <a:r>
              <a:rPr lang="ru-RU" sz="1200" i="1" u="sng" dirty="0" smtClean="0">
                <a:solidFill>
                  <a:srgbClr val="FF0000"/>
                </a:solidFill>
              </a:rPr>
              <a:t>(под музыку выбрать цвет)</a:t>
            </a:r>
            <a:endParaRPr lang="ru-RU" sz="1200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2c5b2a96e63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http://iscience.ru/wp-content/uploads/2011/05/wom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3116"/>
            <a:ext cx="2857500" cy="19050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28596" y="285728"/>
            <a:ext cx="3929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Поза Наполеона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Участникам показывается три движения: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5" name="Picture 5" descr="https://prv1.lori-images.net/muzhchina-s-vytyanutymi-vpered-ladonyami-0000260545-preview.jpg"/>
          <p:cNvPicPr>
            <a:picLocks noChangeAspect="1" noChangeArrowheads="1"/>
          </p:cNvPicPr>
          <p:nvPr/>
        </p:nvPicPr>
        <p:blipFill>
          <a:blip r:embed="rId4"/>
          <a:srcRect l="6533" t="20930" r="4616" b="16278"/>
          <a:stretch>
            <a:fillRect/>
          </a:stretch>
        </p:blipFill>
        <p:spPr bwMode="auto">
          <a:xfrm>
            <a:off x="4286216" y="1000108"/>
            <a:ext cx="4857784" cy="2571768"/>
          </a:xfrm>
          <a:prstGeom prst="rect">
            <a:avLst/>
          </a:prstGeom>
          <a:noFill/>
        </p:spPr>
      </p:pic>
      <p:pic>
        <p:nvPicPr>
          <p:cNvPr id="25607" name="Picture 7" descr="http://uchebilka.ru/pars_docs/refs/37/36196/36196_html_44951fd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4357694"/>
            <a:ext cx="4214842" cy="2233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2c5b2a96e63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71472" y="714356"/>
            <a:ext cx="78581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357166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«Что же такое ЗДОРОВЬЕ?»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://bigslide.ru/images/5/4064/831/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1"/>
            <a:ext cx="9144064" cy="49292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71472" y="5644992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Итак, здоровье - это красота, это сила и ум, хорошее настроение. Здоровье – это самое большое богатство. Здоровье – это счастье. 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2c5b2a96e63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-2181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285860"/>
            <a:ext cx="90011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Здоровьесберегающие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педагогические  технологии  применяются  в  различных  видах  деятельности  и  представлены  как: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Технологии сохранения и стимулирования здоровья: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динамические паузы, подвижные и спортивные игры, релаксация, гимнастика пальчиковая, гимнастика для глаз, гимнастика дыхательная, гимнастика бодрящая, гимнастика корригирующие</a:t>
            </a:r>
            <a:endParaRPr lang="ru-RU" sz="2000" dirty="0" smtClean="0">
              <a:solidFill>
                <a:srgbClr val="7030A0"/>
              </a:solidFill>
              <a:latin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Технологии обучения здоровому образу жизни: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 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Физкультурные занятия, занятия в бассейне, ритмика, биологическая обратная связь (БОС).проблемно-игровые, коммуникативные игры, беседы из серии «Здоровье», точечный </a:t>
            </a:r>
            <a:r>
              <a:rPr lang="ru-RU" sz="2000" dirty="0" err="1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самомассаж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,</a:t>
            </a:r>
            <a:endParaRPr lang="ru-RU" sz="2000" dirty="0" smtClean="0">
              <a:solidFill>
                <a:srgbClr val="7030A0"/>
              </a:solidFill>
              <a:latin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Коррекционные технологии: 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технологии развития </a:t>
            </a:r>
            <a:r>
              <a:rPr lang="ru-RU" sz="2000" dirty="0" err="1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эмоцоинально-волевой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 сферы, коррекция поведения,  </a:t>
            </a:r>
            <a:r>
              <a:rPr lang="ru-RU" sz="2000" dirty="0" err="1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психогимнастика,арттерапия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,  артикуляционная  гимнастика,  технология  музыкального  воздействия,  </a:t>
            </a:r>
            <a:r>
              <a:rPr lang="ru-RU" sz="2000" dirty="0" err="1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сказкотерапия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) </a:t>
            </a:r>
            <a:endParaRPr lang="ru-RU" sz="2000" dirty="0" smtClean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42852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600CC"/>
                </a:solidFill>
              </a:rPr>
              <a:t>Ж.Ж.Руссо говорил: «Чтобы сделать ребёнка умным и рассудительным, сделай его крепким и здоровым: пусть он работает, действует, бегает, пусть он находится в постоянном движении».</a:t>
            </a:r>
            <a:endParaRPr lang="ru-RU" dirty="0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2c5b2a96e63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агрессивность. </a:t>
            </a:r>
            <a:endParaRPr lang="ru-RU" dirty="0" smtClean="0"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285728"/>
            <a:ext cx="3857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CC"/>
                </a:solidFill>
              </a:rPr>
              <a:t>1 составляющая здоровья: «Охраняем зрение».</a:t>
            </a:r>
            <a:endParaRPr lang="ru-RU" sz="2000" dirty="0">
              <a:solidFill>
                <a:srgbClr val="6600CC"/>
              </a:solidFill>
            </a:endParaRPr>
          </a:p>
        </p:txBody>
      </p:sp>
      <p:pic>
        <p:nvPicPr>
          <p:cNvPr id="9218" name="Picture 2" descr="http://cdn-nus-1.pinme.ru/tumb/600/photo/b8/c0/b8c0dce7c4f8fc35cdae5141bf82c9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4843940" cy="6858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072198" y="3714752"/>
            <a:ext cx="2852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 сейчас видео гимнастика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2c5b2a96e63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714876" y="571480"/>
            <a:ext cx="464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CC"/>
                </a:solidFill>
              </a:rPr>
              <a:t>2 составляющая «Правильная осанка»</a:t>
            </a:r>
            <a:endParaRPr lang="ru-RU" b="1" dirty="0">
              <a:solidFill>
                <a:srgbClr val="6600CC"/>
              </a:solidFill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500562" y="1285860"/>
            <a:ext cx="464343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упражнения по формированию навыка правильной осанки с предметом на голове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Ходьба по кругу с мешочком (кубиком) на голове, сохраняя правильную осанку.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Ходьба с мешочком (кубиком) на голове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66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полуприседе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 высоким подниманием коленей, на носках, боком, приставными шагами.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Ходьба с мешочком(кубиком)  на голове с одновременным выполнением различных движений руками: вверх, вперёд, в стороны.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Ходьба с мешочком(кубиком)  на голове с перешагиванием через препятствия.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Ходьба с мешочком(кубиком)  на голове по гимнастической скамейке.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3" name="Picture 3" descr="http://xn--168-5cdtbf0hi.xn--p1ai/wp-content/uploads/2015/02/%D0%BE%D1%81%D0%B0%D0%BD%D0%BA%D0%B0-175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3524263" cy="6041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2c5b2a96e63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5720" y="428604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CC"/>
                </a:solidFill>
              </a:rPr>
              <a:t>3 составляющая здоровья: </a:t>
            </a:r>
            <a:r>
              <a:rPr lang="ru-RU" b="1" dirty="0" smtClean="0">
                <a:solidFill>
                  <a:srgbClr val="6600CC"/>
                </a:solidFill>
              </a:rPr>
              <a:t>«Массаж </a:t>
            </a:r>
            <a:r>
              <a:rPr lang="ru-RU" b="1" dirty="0" smtClean="0">
                <a:solidFill>
                  <a:srgbClr val="6600CC"/>
                </a:solidFill>
              </a:rPr>
              <a:t>и </a:t>
            </a:r>
            <a:r>
              <a:rPr lang="ru-RU" b="1" dirty="0" err="1" smtClean="0">
                <a:solidFill>
                  <a:srgbClr val="6600CC"/>
                </a:solidFill>
              </a:rPr>
              <a:t>самомассаж</a:t>
            </a:r>
            <a:r>
              <a:rPr lang="ru-RU" b="1" dirty="0" smtClean="0">
                <a:solidFill>
                  <a:srgbClr val="6600CC"/>
                </a:solidFill>
              </a:rPr>
              <a:t>» (снятие мышечного тонуса)</a:t>
            </a:r>
            <a:endParaRPr lang="ru-RU" dirty="0" smtClean="0">
              <a:solidFill>
                <a:srgbClr val="6600CC"/>
              </a:solidFill>
            </a:endParaRPr>
          </a:p>
          <a:p>
            <a:endParaRPr lang="ru-RU" dirty="0"/>
          </a:p>
        </p:txBody>
      </p:sp>
      <p:pic>
        <p:nvPicPr>
          <p:cNvPr id="5" name="Picture 2" descr="http://astersoft.net/images/a/e/massazh-paltsev-ruk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357298"/>
            <a:ext cx="5286375" cy="3962401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643570" y="1285861"/>
            <a:ext cx="364333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Каждый палец отвечает за работу определённого органа в нашем организме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Большой палец – стимулирует деятельность головного мозга;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Указательный – улучшает работу желудка;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Средний – кишечник и позвоночник;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Безымянный - улучшает работу   печени;                                                            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Мизинец – помогает работе сердца.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8197" name="Picture 5" descr="http://2.bp.blogspot.com/-p8JubiH1jV4/Vlgb6aKsmMI/AAAAAAAABWI/y0iugJNrzsw/s1600/%25D0%25BC%25D0%25B0%25D1%2581%25D1%2581%25D0%25B0%25D0%25B6%2B%25D0%25BF%25D0%25B0%25D0%25BB%25D1%258C%25D1%2586%25D0%25B5%25D0%25B2%2B%25D1%2580%25D1%2583%25D0%25B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643446"/>
            <a:ext cx="2071702" cy="207170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57158" y="5572140"/>
            <a:ext cx="6706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200" dirty="0" smtClean="0">
                <a:solidFill>
                  <a:srgbClr val="6600CC"/>
                </a:solidFill>
                <a:latin typeface="Arial" pitchFamily="34" charset="0"/>
                <a:ea typeface="Times New Roman" pitchFamily="18" charset="0"/>
              </a:rPr>
              <a:t>Способствует овладению навыками мелкой моторики.</a:t>
            </a:r>
            <a:endParaRPr lang="ru-RU" sz="1200" dirty="0" smtClean="0">
              <a:solidFill>
                <a:srgbClr val="6600CC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200" dirty="0" smtClean="0">
                <a:solidFill>
                  <a:srgbClr val="6600CC"/>
                </a:solidFill>
                <a:latin typeface="Arial" pitchFamily="34" charset="0"/>
                <a:ea typeface="Times New Roman" pitchFamily="18" charset="0"/>
              </a:rPr>
              <a:t>Помогает развивать речь.</a:t>
            </a:r>
            <a:endParaRPr lang="ru-RU" sz="1200" dirty="0" smtClean="0">
              <a:solidFill>
                <a:srgbClr val="6600CC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200" dirty="0" smtClean="0">
                <a:solidFill>
                  <a:srgbClr val="6600CC"/>
                </a:solidFill>
                <a:latin typeface="Arial" pitchFamily="34" charset="0"/>
                <a:ea typeface="Times New Roman" pitchFamily="18" charset="0"/>
              </a:rPr>
              <a:t>Повышает работоспособность коры головного мозга.</a:t>
            </a:r>
            <a:endParaRPr lang="ru-RU" sz="1200" dirty="0" smtClean="0">
              <a:solidFill>
                <a:srgbClr val="6600CC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200" dirty="0" smtClean="0">
                <a:solidFill>
                  <a:srgbClr val="6600CC"/>
                </a:solidFill>
                <a:latin typeface="Arial" pitchFamily="34" charset="0"/>
                <a:ea typeface="Times New Roman" pitchFamily="18" charset="0"/>
              </a:rPr>
              <a:t>Развивает у ребенка психические процессы: мышление, внимание, память, воображение.</a:t>
            </a:r>
            <a:endParaRPr lang="ru-RU" sz="1200" dirty="0" smtClean="0">
              <a:solidFill>
                <a:srgbClr val="6600CC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200" dirty="0" smtClean="0">
                <a:solidFill>
                  <a:srgbClr val="6600CC"/>
                </a:solidFill>
                <a:latin typeface="Arial" pitchFamily="34" charset="0"/>
                <a:ea typeface="Times New Roman" pitchFamily="18" charset="0"/>
              </a:rPr>
              <a:t>Снимает тревожность</a:t>
            </a:r>
            <a:endParaRPr lang="ru-RU" sz="1200" dirty="0" smtClean="0">
              <a:solidFill>
                <a:srgbClr val="6600CC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2c5b2a96e63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282" y="1046440"/>
            <a:ext cx="89297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          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Педагогам необходимо помнить, что они входят в группу риска по различным профзаболеваниям.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Профессия обязывает нас много говорить. Перенапряжение голосовых связок  может спровоцировать болезни горла: ларингит, фарингит. Выполнение несложных упражнений поможет укрепить мышцы гортани. Предлагаю вам  выполнить комплекс дыхательно-голосовых упражнений для укрепления мышц гортани.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1643050"/>
            <a:ext cx="44291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6600CC"/>
                </a:solidFill>
              </a:rPr>
              <a:t> - </a:t>
            </a:r>
            <a:r>
              <a:rPr lang="ru-RU" dirty="0" err="1" smtClean="0">
                <a:solidFill>
                  <a:srgbClr val="6600CC"/>
                </a:solidFill>
              </a:rPr>
              <a:t>Поцокайте</a:t>
            </a:r>
            <a:r>
              <a:rPr lang="ru-RU" dirty="0" smtClean="0">
                <a:solidFill>
                  <a:srgbClr val="6600CC"/>
                </a:solidFill>
              </a:rPr>
              <a:t> языком громко и быстро, тихо и медленно.</a:t>
            </a:r>
          </a:p>
          <a:p>
            <a:r>
              <a:rPr lang="ru-RU" dirty="0" smtClean="0">
                <a:solidFill>
                  <a:srgbClr val="6600CC"/>
                </a:solidFill>
              </a:rPr>
              <a:t>    - Постарайтесь зевнуть с закрытым ртом, как бы скрывая зевоту от окружающих.</a:t>
            </a:r>
          </a:p>
          <a:p>
            <a:r>
              <a:rPr lang="ru-RU" dirty="0" smtClean="0">
                <a:solidFill>
                  <a:srgbClr val="6600CC"/>
                </a:solidFill>
              </a:rPr>
              <a:t>    - Откройте рот максимально широко, немного расслабьте мышцы и мягко опустите голову вниз. Вернитесь в исходное положение.</a:t>
            </a:r>
          </a:p>
          <a:p>
            <a:r>
              <a:rPr lang="ru-RU" dirty="0" smtClean="0">
                <a:solidFill>
                  <a:srgbClr val="6600CC"/>
                </a:solidFill>
              </a:rPr>
              <a:t>    - Прижмите указательные пальцы к переносице. Представьте, что вы набрали в рот воды, помычите и почувствуйте в пальцах </a:t>
            </a:r>
            <a:r>
              <a:rPr lang="ru-RU" dirty="0" err="1" smtClean="0">
                <a:solidFill>
                  <a:srgbClr val="6600CC"/>
                </a:solidFill>
              </a:rPr>
              <a:t>резонирование</a:t>
            </a:r>
            <a:r>
              <a:rPr lang="ru-RU" dirty="0" smtClean="0">
                <a:solidFill>
                  <a:srgbClr val="6600CC"/>
                </a:solidFill>
              </a:rPr>
              <a:t>.</a:t>
            </a:r>
          </a:p>
          <a:p>
            <a:r>
              <a:rPr lang="ru-RU" dirty="0" smtClean="0">
                <a:solidFill>
                  <a:srgbClr val="6600CC"/>
                </a:solidFill>
              </a:rPr>
              <a:t>    - Выполните движения губами, мысленно произнося «</a:t>
            </a:r>
            <a:r>
              <a:rPr lang="ru-RU" dirty="0" err="1" smtClean="0">
                <a:solidFill>
                  <a:srgbClr val="6600CC"/>
                </a:solidFill>
              </a:rPr>
              <a:t>а-о-э</a:t>
            </a:r>
            <a:r>
              <a:rPr lang="ru-RU" dirty="0" smtClean="0">
                <a:solidFill>
                  <a:srgbClr val="6600CC"/>
                </a:solidFill>
              </a:rPr>
              <a:t>».</a:t>
            </a:r>
            <a:endParaRPr lang="ru-RU" dirty="0">
              <a:solidFill>
                <a:srgbClr val="6600CC"/>
              </a:solidFill>
            </a:endParaRPr>
          </a:p>
        </p:txBody>
      </p:sp>
      <p:pic>
        <p:nvPicPr>
          <p:cNvPr id="7173" name="Picture 5" descr="http://bilim-pavlodar.gov.kz/ds112/wp-content/uploads/sites/105/2015/10/%D0%B0%D1%80%D1%82-%D0%B3%D0%B8%D0%BC%D0%BD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000108"/>
            <a:ext cx="4286280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754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44</cp:revision>
  <dcterms:created xsi:type="dcterms:W3CDTF">2016-04-20T09:24:30Z</dcterms:created>
  <dcterms:modified xsi:type="dcterms:W3CDTF">2016-05-19T18:09:40Z</dcterms:modified>
</cp:coreProperties>
</file>